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79" r:id="rId3"/>
    <p:sldId id="280" r:id="rId4"/>
    <p:sldId id="296" r:id="rId5"/>
    <p:sldId id="291" r:id="rId6"/>
    <p:sldId id="294" r:id="rId7"/>
    <p:sldId id="295" r:id="rId8"/>
    <p:sldId id="297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660"/>
  </p:normalViewPr>
  <p:slideViewPr>
    <p:cSldViewPr>
      <p:cViewPr>
        <p:scale>
          <a:sx n="80" d="100"/>
          <a:sy n="80" d="100"/>
        </p:scale>
        <p:origin x="-99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8157FD-9795-46C3-99F1-F0FE0CB14D69}" type="datetimeFigureOut">
              <a:rPr lang="cs-CZ"/>
              <a:pPr>
                <a:defRPr/>
              </a:pPr>
              <a:t>20.10.2011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C2E495-F88A-4295-984F-FFE1325F0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B2A03-9E81-4F13-BEA5-0A6ABACE8B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EFCA-9263-46AE-BF3F-51BE5CB06C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9451-5ECC-4134-A02B-F0941D7985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BB1F-18D5-4340-845A-1388E96A13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99915-5FEF-44B3-99C1-6ED28EF8B5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4B92-4174-4C08-93AE-F475BE02E6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1EBC8-4A2A-4743-990E-2F80C1FA13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A557-175D-4181-8C8E-9923A62E63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BDE9-2DE5-4786-85D5-07ACD7687A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5810E-A595-404E-8427-6267AE63EC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55D1-0C3B-4A30-B7B4-AA4150B3A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38328-F5D6-4876-AA9C-3D33B245C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29.3.2009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FB1383D-F37B-4B3A-939E-3460D7F33A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6" r:id="rId3"/>
    <p:sldLayoutId id="2147483743" r:id="rId4"/>
    <p:sldLayoutId id="2147483742" r:id="rId5"/>
    <p:sldLayoutId id="2147483741" r:id="rId6"/>
    <p:sldLayoutId id="2147483747" r:id="rId7"/>
    <p:sldLayoutId id="2147483748" r:id="rId8"/>
    <p:sldLayoutId id="2147483749" r:id="rId9"/>
    <p:sldLayoutId id="2147483740" r:id="rId10"/>
    <p:sldLayoutId id="2147483750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4IT445 – Model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cs-CZ" smtClean="0"/>
              <a:t>Ing. </a:t>
            </a:r>
            <a:r>
              <a:rPr lang="en-US" smtClean="0"/>
              <a:t>Jan</a:t>
            </a:r>
            <a:r>
              <a:rPr lang="cs-CZ" smtClean="0"/>
              <a:t> </a:t>
            </a:r>
            <a:r>
              <a:rPr lang="en-US" smtClean="0"/>
              <a:t>Mittner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cs typeface="Arial" charset="0"/>
              </a:rPr>
              <a:t>20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11</a:t>
            </a:r>
            <a:r>
              <a:rPr lang="cs-CZ" smtClean="0">
                <a:solidFill>
                  <a:srgbClr val="FFFFFF"/>
                </a:solidFill>
                <a:cs typeface="Arial" charset="0"/>
              </a:rPr>
              <a:t>.201</a:t>
            </a:r>
            <a:r>
              <a:rPr lang="en-US" smtClean="0">
                <a:solidFill>
                  <a:srgbClr val="FFFFFF"/>
                </a:solidFill>
                <a:cs typeface="Arial" charset="0"/>
              </a:rPr>
              <a:t>1</a:t>
            </a:r>
            <a:endParaRPr lang="cs-CZ" smtClean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Osnova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Rozšíření modelu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Vazba 1:n</a:t>
            </a:r>
          </a:p>
          <a:p>
            <a:pPr marL="631825" indent="-514350" eaLnBrk="1" hangingPunct="1">
              <a:spcBef>
                <a:spcPts val="1800"/>
              </a:spcBef>
              <a:spcAft>
                <a:spcPts val="600"/>
              </a:spcAft>
              <a:buFont typeface="Corbel" pitchFamily="34" charset="0"/>
              <a:buAutoNum type="arabicPeriod"/>
            </a:pPr>
            <a:r>
              <a:rPr lang="cs-CZ" sz="3600" smtClean="0"/>
              <a:t>Vazba m:n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CBA1C-AABC-42AB-B60A-7D5818B8A4C6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Vlastní knihovny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pro zajištění znovupoužitelnosti se může hodit rozšířit Zend knihovny o vlastní logiku (v adresáři </a:t>
            </a:r>
            <a:r>
              <a:rPr lang="cs-CZ" sz="2400" i="1" smtClean="0"/>
              <a:t>library</a:t>
            </a:r>
            <a:r>
              <a:rPr lang="cs-CZ" sz="2400" smtClean="0"/>
              <a:t>) a teprve na bázi vlastních knihoven pak stavět modely, controllery atd.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b="1" smtClean="0"/>
              <a:t>My_Db_Table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metoda </a:t>
            </a:r>
            <a:r>
              <a:rPr lang="cs-CZ" sz="1600" i="1" smtClean="0"/>
              <a:t>getById()</a:t>
            </a:r>
            <a:r>
              <a:rPr lang="cs-CZ" sz="1600" smtClean="0"/>
              <a:t> – vrácení objektu dle primárního klíče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b="1" smtClean="0"/>
              <a:t>My_Db_Table_Row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dynamické gettery </a:t>
            </a:r>
            <a:r>
              <a:rPr lang="en-US" sz="1600" smtClean="0"/>
              <a:t>/</a:t>
            </a:r>
            <a:r>
              <a:rPr lang="cs-CZ" sz="1600" smtClean="0"/>
              <a:t> settery pro atributy objektu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inflektor pro získání názvu atributu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20002-9B9B-4B91-80A6-73E95C8C34EA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Servisní přístup k modelům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sz="2400" smtClean="0"/>
              <a:t>nov</a:t>
            </a:r>
            <a:r>
              <a:rPr lang="cs-CZ" sz="2400" smtClean="0"/>
              <a:t>á třída </a:t>
            </a:r>
            <a:r>
              <a:rPr lang="cs-CZ" sz="2400" b="1" smtClean="0"/>
              <a:t>My_Model</a:t>
            </a:r>
            <a:r>
              <a:rPr lang="cs-CZ" sz="2400" smtClean="0"/>
              <a:t> v rámci vlastní knihovny umožňuje servisní přístup k jednotlivým objektům modelů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slouží primárně k vytváření instancí tříd modelů vycházejících z My_Db_Table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pro každou třídu si vytvoří pouze jednu její instanci, kterou si drží v registrech a následně ji na požádání vrací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není totiž nutné vytvářet více instancí těchto modelů, jelikož nedrží svůj vnitřní stav, ale pouze nabízejí servisní přístup k využití dat z databáze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implementuje návrhový vzor singleton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využití třídy My_Model je praktikováno v rámci kontrolleru </a:t>
            </a:r>
            <a:r>
              <a:rPr lang="cs-CZ" sz="2000" b="1" smtClean="0"/>
              <a:t>ProductController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04200" y="6477000"/>
            <a:ext cx="733425" cy="274638"/>
          </a:xfrm>
          <a:prstGeom prst="rect">
            <a:avLst/>
          </a:prstGeom>
          <a:noFill/>
        </p:spPr>
        <p:txBody>
          <a:bodyPr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3B033E-F242-472F-B874-BFD1343B4D9E}" type="slidenum">
              <a:rPr lang="cs-CZ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9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Výrobce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ke každému produktu přiřadíme výrobce – </a:t>
            </a:r>
            <a:r>
              <a:rPr lang="cs-CZ" sz="2400" b="1" smtClean="0"/>
              <a:t>vazba 1:n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DB – nová tabulka </a:t>
            </a:r>
            <a:r>
              <a:rPr lang="cs-CZ" sz="2000" i="1" smtClean="0"/>
              <a:t>manufacturer</a:t>
            </a:r>
            <a:r>
              <a:rPr lang="en-US" sz="2000" i="1" smtClean="0"/>
              <a:t>s</a:t>
            </a:r>
            <a:r>
              <a:rPr lang="cs-CZ" sz="2000" smtClean="0"/>
              <a:t> a vazba na tabulku </a:t>
            </a:r>
            <a:r>
              <a:rPr lang="cs-CZ" sz="2000" i="1" smtClean="0"/>
              <a:t>product</a:t>
            </a:r>
            <a:r>
              <a:rPr lang="en-US" sz="2000" i="1" smtClean="0"/>
              <a:t>s</a:t>
            </a:r>
            <a:endParaRPr lang="cs-CZ" sz="2000" i="1" smtClean="0"/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nové objekty modelů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Manufacturers</a:t>
            </a:r>
            <a:r>
              <a:rPr lang="cs-CZ" sz="1600" smtClean="0"/>
              <a:t> – obsluha tabulky výrobců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Manufacturer</a:t>
            </a:r>
            <a:r>
              <a:rPr lang="cs-CZ" sz="1600" smtClean="0"/>
              <a:t> – objekt reprezentující jednoho výrobce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rozšíření modelů produktů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Products</a:t>
            </a:r>
            <a:r>
              <a:rPr lang="cs-CZ" sz="1600" smtClean="0"/>
              <a:t> – referenční mapa na objekt výrobce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i="1" smtClean="0"/>
              <a:t>Product</a:t>
            </a:r>
            <a:endParaRPr lang="cs-CZ" sz="1600" smtClean="0"/>
          </a:p>
          <a:p>
            <a:pPr lvl="3" eaLnBrk="1" hangingPunct="1">
              <a:spcBef>
                <a:spcPts val="600"/>
              </a:spcBef>
            </a:pPr>
            <a:r>
              <a:rPr lang="cs-CZ" sz="1200" i="1" smtClean="0"/>
              <a:t>getManufacturer()</a:t>
            </a:r>
            <a:r>
              <a:rPr lang="cs-CZ" sz="1200" smtClean="0"/>
              <a:t> – vrácení navázaného objektu výrobce</a:t>
            </a:r>
          </a:p>
          <a:p>
            <a:pPr lvl="3" eaLnBrk="1" hangingPunct="1">
              <a:spcBef>
                <a:spcPts val="600"/>
              </a:spcBef>
            </a:pPr>
            <a:r>
              <a:rPr lang="cs-CZ" sz="1200" i="1" smtClean="0"/>
              <a:t>getFullTitle()</a:t>
            </a:r>
            <a:r>
              <a:rPr lang="cs-CZ" sz="1200" smtClean="0"/>
              <a:t> – tvorba plného názvu objektu  kombinující název výrobce</a:t>
            </a:r>
          </a:p>
          <a:p>
            <a:pPr lvl="1" eaLnBrk="1" hangingPunct="1">
              <a:spcBef>
                <a:spcPts val="600"/>
              </a:spcBef>
            </a:pPr>
            <a:r>
              <a:rPr lang="cs-CZ" sz="2000" smtClean="0"/>
              <a:t>rozšíření view šablon produktů</a:t>
            </a:r>
          </a:p>
          <a:p>
            <a:pPr lvl="2" eaLnBrk="1" hangingPunct="1">
              <a:spcBef>
                <a:spcPts val="600"/>
              </a:spcBef>
            </a:pPr>
            <a:r>
              <a:rPr lang="cs-CZ" sz="1600" smtClean="0"/>
              <a:t>použití metody pro plný název produktu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1972D-8E56-4611-837F-E0A445C5B57B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Kategorie produktů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projekt rozšíříme o kategorie produktů – </a:t>
            </a:r>
            <a:r>
              <a:rPr lang="cs-CZ" sz="2400" b="1" smtClean="0"/>
              <a:t>vazba m:n</a:t>
            </a:r>
            <a:r>
              <a:rPr lang="cs-CZ" sz="2400" smtClean="0"/>
              <a:t> – produkty mohou spadat do více kategorií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smtClean="0"/>
              <a:t>DB – nová tabulka </a:t>
            </a:r>
            <a:r>
              <a:rPr lang="cs-CZ" sz="2000" i="1" smtClean="0"/>
              <a:t>folder</a:t>
            </a:r>
            <a:r>
              <a:rPr lang="en-US" sz="2000" i="1" smtClean="0"/>
              <a:t>s</a:t>
            </a:r>
            <a:r>
              <a:rPr lang="cs-CZ" sz="2000" smtClean="0"/>
              <a:t> a vazební tabulka </a:t>
            </a:r>
            <a:r>
              <a:rPr lang="cs-CZ" sz="2000" i="1" smtClean="0"/>
              <a:t>product</a:t>
            </a:r>
            <a:r>
              <a:rPr lang="en-US" sz="2000" i="1" smtClean="0"/>
              <a:t>s</a:t>
            </a:r>
            <a:r>
              <a:rPr lang="cs-CZ" sz="2000" i="1" smtClean="0"/>
              <a:t>_has_folder</a:t>
            </a:r>
            <a:r>
              <a:rPr lang="en-US" sz="2000" i="1" smtClean="0"/>
              <a:t>s</a:t>
            </a:r>
            <a:endParaRPr lang="cs-CZ" sz="2000" i="1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smtClean="0"/>
              <a:t>nové objekty modelů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600" i="1" smtClean="0"/>
              <a:t>Folders</a:t>
            </a:r>
            <a:r>
              <a:rPr lang="cs-CZ" sz="1600" smtClean="0"/>
              <a:t> – obsluha tabulky kategorií produktů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600" i="1" smtClean="0"/>
              <a:t>Folder</a:t>
            </a:r>
            <a:r>
              <a:rPr lang="cs-CZ" sz="1600" smtClean="0"/>
              <a:t> – objekt reprezentující jednu kategorii produktů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600" i="1" smtClean="0"/>
              <a:t>ProductsHasFolders</a:t>
            </a:r>
            <a:r>
              <a:rPr lang="cs-CZ" sz="1600" smtClean="0"/>
              <a:t> – vazební objekt propojující produkty a kategorie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smtClean="0"/>
              <a:t>rozšíření modelů produktů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600" i="1" smtClean="0"/>
              <a:t>Product</a:t>
            </a:r>
            <a:endParaRPr lang="cs-CZ" sz="1600" smtClean="0"/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200" i="1" smtClean="0"/>
              <a:t>getFolders()</a:t>
            </a:r>
            <a:r>
              <a:rPr lang="cs-CZ" sz="1200" smtClean="0"/>
              <a:t> – seznam kategorií, do nichž je produkt přiřazen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smtClean="0"/>
              <a:t>rozšíření controlleru produktů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600" smtClean="0"/>
              <a:t>získání všech kategorií produktů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2000" smtClean="0"/>
              <a:t>rozšíření view šablon produktů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600" i="1" smtClean="0"/>
              <a:t>index.html</a:t>
            </a:r>
            <a:r>
              <a:rPr lang="cs-CZ" sz="1600" smtClean="0"/>
              <a:t> – výpis produktů podle kategorií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</a:pPr>
            <a:r>
              <a:rPr lang="cs-CZ" sz="1600" i="1" smtClean="0"/>
              <a:t>preview.html</a:t>
            </a:r>
            <a:r>
              <a:rPr lang="cs-CZ" sz="1600" smtClean="0"/>
              <a:t> – výpis kategorií, v rámci nichž se produkt nachází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2F653-762C-4F4B-9155-4B37041DE396}" type="slidenum">
              <a:rPr lang="cs-CZ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satMod val="150000"/>
                  </a:schemeClr>
                </a:solidFill>
              </a:rPr>
              <a:t>Úkoly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přidejte další entitu s vazbou na produkty</a:t>
            </a:r>
          </a:p>
          <a:p>
            <a:pPr lvl="1"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000" smtClean="0"/>
              <a:t>např. číselník </a:t>
            </a:r>
            <a:r>
              <a:rPr lang="en-US" sz="2000" smtClean="0"/>
              <a:t>barev</a:t>
            </a:r>
            <a:r>
              <a:rPr lang="cs-CZ" sz="2000" smtClean="0"/>
              <a:t>, nebo související produkty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tabulka v databázi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modelové třídy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r>
              <a:rPr lang="cs-CZ" sz="2400" smtClean="0"/>
              <a:t>výpis ve view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</a:pPr>
            <a:endParaRPr lang="cs-CZ" sz="240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CF3CB-D622-459B-AEB6-59B8112A7BCD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1">
                    <a:satMod val="150000"/>
                  </a:schemeClr>
                </a:solidFill>
              </a:rPr>
              <a:t>Subversion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4825"/>
            <a:ext cx="8229600" cy="4940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600" smtClean="0"/>
              <a:t>systém Subversion určený pro verzování souborů je vhodné v projektových týmech silně využívat pro zpřehlednění vývoje a sdílení kódu aplikace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cs-CZ" sz="2200" smtClean="0"/>
              <a:t>je možné využít různé SVN klienty – doporučujeme </a:t>
            </a:r>
            <a:r>
              <a:rPr lang="cs-CZ" sz="2200" i="1" smtClean="0"/>
              <a:t>TortoiseSVN</a:t>
            </a:r>
            <a:r>
              <a:rPr lang="cs-CZ" sz="2200" smtClean="0"/>
              <a:t> a modul </a:t>
            </a:r>
            <a:r>
              <a:rPr lang="cs-CZ" sz="2200" i="1" smtClean="0"/>
              <a:t>Subclipse</a:t>
            </a:r>
            <a:r>
              <a:rPr lang="cs-CZ" sz="2200" smtClean="0"/>
              <a:t> v rámci </a:t>
            </a:r>
            <a:r>
              <a:rPr lang="cs-CZ" sz="2200" i="1" smtClean="0"/>
              <a:t>Eclipse PDT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600" smtClean="0"/>
              <a:t>každý tým disponuje vlastním úložištěm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cs-CZ" sz="1900" smtClean="0"/>
              <a:t>každý člen má přístup k týmovému úložišti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cs-CZ" sz="1900" smtClean="0"/>
              <a:t>každý tým má FTP úložiště a databázi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</a:pPr>
            <a:r>
              <a:rPr lang="cs-CZ" sz="1500" smtClean="0"/>
              <a:t>po commitu do Subversion se změny automaticky projeví na FTP, tudíž je zde dostupná poslední funkční verze aplikace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</a:pPr>
            <a:r>
              <a:rPr lang="cs-CZ" sz="1500" smtClean="0"/>
              <a:t>do Subversion není vhodné commitovat</a:t>
            </a:r>
            <a:r>
              <a:rPr lang="en-US" sz="1500" smtClean="0"/>
              <a:t> </a:t>
            </a:r>
            <a:r>
              <a:rPr lang="cs-CZ" sz="1500" smtClean="0"/>
              <a:t>dočasné soubory a Zend knihovnu – raději na tyto adresáře </a:t>
            </a:r>
            <a:r>
              <a:rPr lang="en-US" sz="1500" smtClean="0"/>
              <a:t>/</a:t>
            </a:r>
            <a:r>
              <a:rPr lang="cs-CZ" sz="1500" smtClean="0"/>
              <a:t> soubory použít příkaz svn:ignore a nahrát je na FTP ručně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</a:pPr>
            <a:r>
              <a:rPr lang="cs-CZ" sz="1900" smtClean="0"/>
              <a:t>osobní i týmové přístupové údaje jsou dle vzoru </a:t>
            </a:r>
            <a:r>
              <a:rPr lang="en-US" sz="1900" smtClean="0"/>
              <a:t>viz</a:t>
            </a:r>
            <a:r>
              <a:rPr lang="cs-CZ" sz="1900" smtClean="0"/>
              <a:t> http://4it445.vse.cz/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04200" y="6477000"/>
            <a:ext cx="733425" cy="274638"/>
          </a:xfrm>
          <a:prstGeom prst="rect">
            <a:avLst/>
          </a:prstGeom>
          <a:noFill/>
        </p:spPr>
        <p:txBody>
          <a:bodyPr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D20EAE2-0F5A-4009-A263-5B6B325E927E}" type="slidenum">
              <a:rPr lang="cs-CZ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>
              <a:solidFill>
                <a:schemeClr val="tx1">
                  <a:tint val="9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835</TotalTime>
  <Words>422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8</vt:i4>
      </vt:variant>
    </vt:vector>
  </HeadingPairs>
  <TitlesOfParts>
    <vt:vector size="21" baseType="lpstr">
      <vt:lpstr>Arial</vt:lpstr>
      <vt:lpstr>Corbel</vt:lpstr>
      <vt:lpstr>Wingdings 2</vt:lpstr>
      <vt:lpstr>Wingdings</vt:lpstr>
      <vt:lpstr>Wingdings 3</vt:lpstr>
      <vt:lpstr>Calibri</vt:lpstr>
      <vt:lpstr>Modul</vt:lpstr>
      <vt:lpstr>Modul</vt:lpstr>
      <vt:lpstr>Modul</vt:lpstr>
      <vt:lpstr>Modul</vt:lpstr>
      <vt:lpstr>Modul</vt:lpstr>
      <vt:lpstr>Modul</vt:lpstr>
      <vt:lpstr>Modul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4IT445 – Úvod</dc:title>
  <dc:creator>Lukas</dc:creator>
  <cp:lastModifiedBy>Jan Mittner</cp:lastModifiedBy>
  <cp:revision>405</cp:revision>
  <dcterms:created xsi:type="dcterms:W3CDTF">2009-03-29T14:40:02Z</dcterms:created>
  <dcterms:modified xsi:type="dcterms:W3CDTF">2011-10-20T07:58:24Z</dcterms:modified>
</cp:coreProperties>
</file>