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79" r:id="rId3"/>
    <p:sldId id="280" r:id="rId4"/>
    <p:sldId id="296" r:id="rId5"/>
    <p:sldId id="291" r:id="rId6"/>
    <p:sldId id="294" r:id="rId7"/>
    <p:sldId id="295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>
      <p:cViewPr>
        <p:scale>
          <a:sx n="80" d="100"/>
          <a:sy n="80" d="100"/>
        </p:scale>
        <p:origin x="-99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85BF5A-88B9-4A3B-AD11-3BA2715BE779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0719A6-5ACF-4AA2-A5E3-710420243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96DD-DC34-48EC-BF4E-20FCF4C032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222C-C248-4A35-8AD8-D6007142EF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0224-FF9F-4E8A-B53E-D422CEA81D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55025-6541-4275-9EAE-D6A824CAA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E12D-E2F3-481A-8294-A344E14D42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88AA-9DD9-48B5-BA1B-D1E6A2BCFC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FDB3-7B64-4A94-AD80-E3F8A717A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35CB6-D3E8-4F91-A2BD-76B089DA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0BFC-09C4-4EC8-AD41-9391411D6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ED2E-92DE-4C95-A28C-91CD977050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0E93-3319-4BA8-A1FB-3522E698D7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DCE8765-383B-490E-8F84-95B0FE0561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son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ui.com/" TargetMode="External"/><Relationship Id="rId2" Type="http://schemas.openxmlformats.org/officeDocument/2006/relationships/hyperlink" Target="http://jquer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ugins.jquer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4IT445 – UI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cs-CZ" smtClean="0"/>
              <a:t>Ing. </a:t>
            </a:r>
            <a:r>
              <a:rPr lang="en-US" smtClean="0"/>
              <a:t>Jan Mittner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12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.201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endParaRPr lang="cs-CZ" smtClean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Osnova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AJAX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JSON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jQuery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B560-8387-4E35-BA3E-6D5F80A8328C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AJAX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b="1" smtClean="0"/>
              <a:t>A</a:t>
            </a:r>
            <a:r>
              <a:rPr lang="cs-CZ" sz="2400" smtClean="0"/>
              <a:t>synchronous </a:t>
            </a:r>
            <a:r>
              <a:rPr lang="cs-CZ" sz="2400" b="1" smtClean="0"/>
              <a:t>J</a:t>
            </a:r>
            <a:r>
              <a:rPr lang="cs-CZ" sz="2400" smtClean="0"/>
              <a:t>avaScript </a:t>
            </a:r>
            <a:r>
              <a:rPr lang="cs-CZ" sz="2400" b="1" smtClean="0"/>
              <a:t>a</a:t>
            </a:r>
            <a:r>
              <a:rPr lang="cs-CZ" sz="2400" smtClean="0"/>
              <a:t>nd </a:t>
            </a:r>
            <a:r>
              <a:rPr lang="cs-CZ" sz="2400" b="1" smtClean="0"/>
              <a:t>X</a:t>
            </a:r>
            <a:r>
              <a:rPr lang="cs-CZ" sz="2400" smtClean="0"/>
              <a:t>ML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AJAX je technika kombinace Javascriptu a XML umožňující asynchronní dotazování Javascriptu na server bez nutnosti přenačtení celé HTML stránky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AJAX využívá objekt XMLHttpRequest, který asynchronní komunikaci umožňuje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AJAX pomohl přiblížit webové aplikace možnostem a způsobu ovládání desktopových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05832-0AAE-4E2E-A1B2-BA220B470FC8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XMLHttpRequest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XMLHttpRequest</a:t>
            </a:r>
            <a:r>
              <a:rPr lang="cs-CZ" sz="2400" dirty="0" smtClean="0"/>
              <a:t> představuje API DOM struktury stránky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Internet Explorer implementuje </a:t>
            </a:r>
            <a:r>
              <a:rPr lang="cs-CZ" sz="2400" dirty="0" err="1" smtClean="0"/>
              <a:t>XMLHttpRequest</a:t>
            </a:r>
            <a:r>
              <a:rPr lang="cs-CZ" sz="2400" dirty="0" smtClean="0"/>
              <a:t> jako zvláštní </a:t>
            </a:r>
            <a:r>
              <a:rPr lang="cs-CZ" sz="2400" dirty="0" err="1" smtClean="0"/>
              <a:t>ActiveX</a:t>
            </a:r>
            <a:r>
              <a:rPr lang="cs-CZ" sz="2400" dirty="0" smtClean="0"/>
              <a:t> objekt, ostatní prohlížeče ho implementují jako standardní </a:t>
            </a:r>
            <a:r>
              <a:rPr lang="cs-CZ" sz="2400" dirty="0" err="1" smtClean="0"/>
              <a:t>javascriptový</a:t>
            </a:r>
            <a:r>
              <a:rPr lang="cs-CZ" sz="2400" dirty="0" smtClean="0"/>
              <a:t> objekt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základní funkce a atributy: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smtClean="0"/>
              <a:t>open()</a:t>
            </a:r>
            <a:r>
              <a:rPr lang="cs-CZ" sz="2000" dirty="0" smtClean="0"/>
              <a:t> – nastavení požadavku (URL, metoda odeslání atd.)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send</a:t>
            </a:r>
            <a:r>
              <a:rPr lang="cs-CZ" sz="2000" i="1" dirty="0" smtClean="0"/>
              <a:t>()</a:t>
            </a:r>
            <a:r>
              <a:rPr lang="cs-CZ" sz="2000" dirty="0" smtClean="0"/>
              <a:t> – odeslání požadavku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readyState</a:t>
            </a:r>
            <a:r>
              <a:rPr lang="cs-CZ" sz="2000" dirty="0" smtClean="0"/>
              <a:t> – stav požadavku (hodnota 4 = hotovo)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onreadystatechange</a:t>
            </a:r>
            <a:r>
              <a:rPr lang="cs-CZ" sz="2000" dirty="0" smtClean="0"/>
              <a:t> – nastavitelná funkce (</a:t>
            </a:r>
            <a:r>
              <a:rPr lang="cs-CZ" sz="2000" dirty="0" err="1" smtClean="0"/>
              <a:t>listener</a:t>
            </a:r>
            <a:r>
              <a:rPr lang="cs-CZ" sz="2000" dirty="0" smtClean="0"/>
              <a:t>) vyvolaná změnou hodnoty atributu </a:t>
            </a:r>
            <a:r>
              <a:rPr lang="cs-CZ" sz="2000" dirty="0" err="1" smtClean="0"/>
              <a:t>readyState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smtClean="0"/>
              <a:t>status</a:t>
            </a:r>
            <a:r>
              <a:rPr lang="cs-CZ" sz="2000" dirty="0" smtClean="0"/>
              <a:t> – stav odpovědi (hodnota 200 = úspěch)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responseText</a:t>
            </a:r>
            <a:r>
              <a:rPr lang="cs-CZ" sz="2000" dirty="0" smtClean="0"/>
              <a:t> – vrácený text odpovědi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C5D0-E7E5-49FE-993A-D8F14360F5D4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JSON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b="1" dirty="0" err="1" smtClean="0"/>
              <a:t>J</a:t>
            </a:r>
            <a:r>
              <a:rPr lang="cs-CZ" sz="2400" dirty="0" err="1" smtClean="0"/>
              <a:t>ava</a:t>
            </a:r>
            <a:r>
              <a:rPr lang="cs-CZ" sz="2400" b="1" dirty="0" err="1" smtClean="0"/>
              <a:t>S</a:t>
            </a:r>
            <a:r>
              <a:rPr lang="cs-CZ" sz="2400" dirty="0" err="1" smtClean="0"/>
              <a:t>cript</a:t>
            </a:r>
            <a:r>
              <a:rPr lang="cs-CZ" sz="2400" dirty="0" smtClean="0"/>
              <a:t> </a:t>
            </a:r>
            <a:r>
              <a:rPr lang="cs-CZ" sz="2400" b="1" dirty="0" err="1" smtClean="0"/>
              <a:t>O</a:t>
            </a:r>
            <a:r>
              <a:rPr lang="cs-CZ" sz="2400" dirty="0" err="1" smtClean="0"/>
              <a:t>bject</a:t>
            </a:r>
            <a:r>
              <a:rPr lang="cs-CZ" sz="2400" dirty="0" smtClean="0"/>
              <a:t> </a:t>
            </a:r>
            <a:r>
              <a:rPr lang="cs-CZ" sz="2400" b="1" dirty="0" err="1" smtClean="0"/>
              <a:t>N</a:t>
            </a:r>
            <a:r>
              <a:rPr lang="cs-CZ" sz="2400" dirty="0" err="1" smtClean="0"/>
              <a:t>otation</a:t>
            </a:r>
            <a:endParaRPr lang="cs-CZ" sz="24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jednoduchý, ale hojně využívaný standard pro </a:t>
            </a:r>
            <a:r>
              <a:rPr lang="cs-CZ" sz="2400" b="1" dirty="0" smtClean="0"/>
              <a:t>sdílení dat napříč různými programovými prostředími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hlinkClick r:id="rId2"/>
              </a:rPr>
              <a:t>http://json.org/</a:t>
            </a:r>
            <a:endParaRPr lang="cs-CZ" sz="20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JSON definuje jednoduchý, univerzální, stromový formát dat se základní unifikovanou sadou datových typů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každé programové prostředí následně implementuje vlastní převodník dat z </a:t>
            </a:r>
            <a:r>
              <a:rPr lang="en-US" sz="2400" dirty="0" smtClean="0"/>
              <a:t>/</a:t>
            </a:r>
            <a:r>
              <a:rPr lang="cs-CZ" sz="2400" dirty="0" smtClean="0"/>
              <a:t> do JSON formátu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JSON se nejčastěji využívá v rámci AJAX aplikací pro sdílení čistých dat mezi klientem (zpravidla interpretovaných </a:t>
            </a:r>
            <a:r>
              <a:rPr lang="cs-CZ" sz="2400" dirty="0" err="1" smtClean="0"/>
              <a:t>Javascriptem</a:t>
            </a:r>
            <a:r>
              <a:rPr lang="cs-CZ" sz="2400" dirty="0" smtClean="0"/>
              <a:t>) </a:t>
            </a:r>
            <a:r>
              <a:rPr lang="cs-CZ" sz="2400" smtClean="0"/>
              <a:t>a serverem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E0025-2C47-4448-AE7F-27EC1317EE22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jQuery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smtClean="0"/>
              <a:t>jeden z nejpoužívanějších javascriptových frameworků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>
                <a:hlinkClick r:id="rId2"/>
              </a:rPr>
              <a:t>http://jquery.com/</a:t>
            </a:r>
            <a:endParaRPr lang="cs-CZ" sz="1900" smtClean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smtClean="0"/>
              <a:t>jQuery je dostatečně funkční a flexibilní, ale zároveň velmi snadné na použití a naučení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smtClean="0"/>
              <a:t>nabízí balíček </a:t>
            </a:r>
            <a:r>
              <a:rPr lang="cs-CZ" sz="2200" b="1" smtClean="0"/>
              <a:t>jQuery UI</a:t>
            </a:r>
            <a:r>
              <a:rPr lang="cs-CZ" sz="2200" smtClean="0"/>
              <a:t> se základní sadou standardních vizuálních komponent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>
                <a:hlinkClick r:id="rId3"/>
              </a:rPr>
              <a:t>http://jqueryui.com/</a:t>
            </a:r>
            <a:endParaRPr lang="cs-CZ" sz="1900" smtClean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200" smtClean="0"/>
              <a:t>nabízí velkou škálu rozšíření od početné komunity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900" smtClean="0">
                <a:hlinkClick r:id="rId4"/>
              </a:rPr>
              <a:t>http://plugins.jquery.com/</a:t>
            </a:r>
            <a:endParaRPr lang="cs-CZ" sz="1900" i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C2504-1E05-4FEB-85EA-2DA602F35B27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Úkoly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sz="2400" smtClean="0"/>
              <a:t>vytvo</a:t>
            </a:r>
            <a:r>
              <a:rPr lang="cs-CZ" sz="2400" smtClean="0"/>
              <a:t>řte odkaz, který po kliknutí načte detail produktu pomocí AJAXu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zobrazte tento detail produktu v dialogovém okně jQuery UI</a:t>
            </a:r>
            <a:endParaRPr lang="en-US" sz="24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nachystejte odkaz, který po kliknutí zobrazí počet produktů v jednotlivých rubrikách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sz="2400" smtClean="0"/>
              <a:t>dom</a:t>
            </a:r>
            <a:r>
              <a:rPr lang="cs-CZ" sz="2400" smtClean="0"/>
              <a:t>ácí úkol: transformujte administraci produktů do interaktivní podoby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mazání produktů realizujte AJAXem 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za bonusový bod: formulář pro přidání </a:t>
            </a:r>
            <a:r>
              <a:rPr lang="en-US" sz="2000" smtClean="0"/>
              <a:t>/</a:t>
            </a:r>
            <a:r>
              <a:rPr lang="cs-CZ" sz="2000" smtClean="0"/>
              <a:t> úpravu produktu realizujte dialog oknem jQuery UI a data posílejte </a:t>
            </a:r>
            <a:r>
              <a:rPr lang="en-US" sz="2000" smtClean="0"/>
              <a:t>/</a:t>
            </a:r>
            <a:r>
              <a:rPr lang="cs-CZ" sz="2000" smtClean="0"/>
              <a:t> načítejte AJAXem</a:t>
            </a:r>
          </a:p>
          <a:p>
            <a:pPr lvl="1" eaLnBrk="1" hangingPunct="1">
              <a:spcBef>
                <a:spcPts val="600"/>
              </a:spcBef>
            </a:pPr>
            <a:endParaRPr lang="cs-CZ" sz="20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1DDD6-A191-44A6-BE87-1443F144CDD6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920</TotalTime>
  <Words>285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7</vt:i4>
      </vt:variant>
    </vt:vector>
  </HeadingPairs>
  <TitlesOfParts>
    <vt:vector size="20" baseType="lpstr">
      <vt:lpstr>Arial</vt:lpstr>
      <vt:lpstr>Corbel</vt:lpstr>
      <vt:lpstr>Wingdings 2</vt:lpstr>
      <vt:lpstr>Wingdings</vt:lpstr>
      <vt:lpstr>Wingdings 3</vt:lpstr>
      <vt:lpstr>Calibri</vt:lpstr>
      <vt:lpstr>Modul</vt:lpstr>
      <vt:lpstr>Modul</vt:lpstr>
      <vt:lpstr>Modul</vt:lpstr>
      <vt:lpstr>Modul</vt:lpstr>
      <vt:lpstr>Modul</vt:lpstr>
      <vt:lpstr>Modul</vt:lpstr>
      <vt:lpstr>Modul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4IT445 – Úvod</dc:title>
  <dc:creator>Lukas</dc:creator>
  <cp:lastModifiedBy>Jan Mittner</cp:lastModifiedBy>
  <cp:revision>439</cp:revision>
  <dcterms:created xsi:type="dcterms:W3CDTF">2009-03-29T14:40:02Z</dcterms:created>
  <dcterms:modified xsi:type="dcterms:W3CDTF">2011-12-01T08:56:45Z</dcterms:modified>
</cp:coreProperties>
</file>