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8"/>
  </p:notesMasterIdLst>
  <p:sldIdLst>
    <p:sldId id="256" r:id="rId2"/>
    <p:sldId id="279" r:id="rId3"/>
    <p:sldId id="280" r:id="rId4"/>
    <p:sldId id="296" r:id="rId5"/>
    <p:sldId id="297" r:id="rId6"/>
    <p:sldId id="295" r:id="rId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1" autoAdjust="0"/>
    <p:restoredTop sz="94660"/>
  </p:normalViewPr>
  <p:slideViewPr>
    <p:cSldViewPr>
      <p:cViewPr>
        <p:scale>
          <a:sx n="80" d="100"/>
          <a:sy n="80" d="100"/>
        </p:scale>
        <p:origin x="-1794" y="-6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D1E2A7C-D0BB-49D4-8BFA-12C360773172}" type="datetimeFigureOut">
              <a:rPr lang="cs-CZ"/>
              <a:pPr>
                <a:defRPr/>
              </a:pPr>
              <a:t>7.12.2011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B94750D-3840-4DDC-AC8F-53D2647A138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8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9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29.3.2009</a:t>
            </a:r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A7951-433A-4371-A7FF-58634F82B8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29.3.2009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55209-FC63-40B2-A09C-B65B986E5F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8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7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29.3.2009</a:t>
            </a:r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E482D-FCFB-497B-85BD-620AE5A54E1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29.3.2009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AEEC1-1DD6-41D4-843E-513B135885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8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11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29.3.2009</a:t>
            </a:r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4ACD8-21EC-47E5-BA03-5609E42799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29.3.2009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BF4E1-9096-4EC5-90FC-C584ADEBB4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29.3.2009</a:t>
            </a: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AB0C9-5192-45E5-B0D5-A7493D2487C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29.3.2009</a:t>
            </a: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425CD-80D3-4F59-9C70-C54F3115A6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29.3.2009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4938D-9A57-4B57-9DAF-EEAE90FEA3F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11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8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29.3.2009</a:t>
            </a:r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2A2E5-F8A5-4DA7-B690-B0DC828536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10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8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29.3.2009</a:t>
            </a:r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955E5-2D65-4776-BD17-922652B8592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29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/>
              <a:t>29.3.2009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236FCC7-819B-48A3-8F67-B60874444E2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3" r:id="rId2"/>
    <p:sldLayoutId id="2147483745" r:id="rId3"/>
    <p:sldLayoutId id="2147483742" r:id="rId4"/>
    <p:sldLayoutId id="2147483741" r:id="rId5"/>
    <p:sldLayoutId id="2147483740" r:id="rId6"/>
    <p:sldLayoutId id="2147483746" r:id="rId7"/>
    <p:sldLayoutId id="2147483747" r:id="rId8"/>
    <p:sldLayoutId id="2147483748" r:id="rId9"/>
    <p:sldLayoutId id="2147483739" r:id="rId10"/>
    <p:sldLayoutId id="214748374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framework.zend.com/manual/en/zend.navigation.html" TargetMode="External"/><Relationship Id="rId2" Type="http://schemas.openxmlformats.org/officeDocument/2006/relationships/hyperlink" Target="http://framework.zend.com/manual/en/zend.view.helpers.html#zend.view.helpers.initial.navigatio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framework.zend.com/manual/en/learning.paginator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500188"/>
          </a:xfrm>
        </p:spPr>
        <p:txBody>
          <a:bodyPr/>
          <a:lstStyle/>
          <a:p>
            <a:pPr eaLnBrk="1" hangingPunct="1"/>
            <a:r>
              <a:rPr lang="cs-CZ" smtClean="0"/>
              <a:t>Ing. </a:t>
            </a:r>
            <a:r>
              <a:rPr lang="en-US" smtClean="0"/>
              <a:t>Jan Mittner</a:t>
            </a:r>
            <a:endParaRPr lang="cs-CZ" smtClean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quarter" idx="10"/>
          </p:nvPr>
        </p:nvSpPr>
        <p:spPr/>
        <p:txBody>
          <a:bodyPr wrap="square" t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FFFFFF"/>
                </a:solidFill>
                <a:cs typeface="Arial" charset="0"/>
              </a:rPr>
              <a:t>8</a:t>
            </a:r>
            <a:r>
              <a:rPr lang="cs-CZ" smtClean="0">
                <a:solidFill>
                  <a:srgbClr val="FFFFFF"/>
                </a:solidFill>
                <a:cs typeface="Arial" charset="0"/>
              </a:rPr>
              <a:t>.</a:t>
            </a:r>
            <a:r>
              <a:rPr lang="en-US" smtClean="0">
                <a:solidFill>
                  <a:srgbClr val="FFFFFF"/>
                </a:solidFill>
                <a:cs typeface="Arial" charset="0"/>
              </a:rPr>
              <a:t>12</a:t>
            </a:r>
            <a:r>
              <a:rPr lang="cs-CZ" smtClean="0">
                <a:solidFill>
                  <a:srgbClr val="FFFFFF"/>
                </a:solidFill>
                <a:cs typeface="Arial" charset="0"/>
              </a:rPr>
              <a:t>.201</a:t>
            </a:r>
            <a:r>
              <a:rPr lang="en-US" smtClean="0">
                <a:solidFill>
                  <a:srgbClr val="FFFFFF"/>
                </a:solidFill>
                <a:cs typeface="Arial" charset="0"/>
              </a:rPr>
              <a:t>1</a:t>
            </a:r>
            <a:endParaRPr lang="cs-CZ" smtClean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341" name="Rectangle 5"/>
          <p:cNvSpPr>
            <a:spLocks/>
          </p:cNvSpPr>
          <p:nvPr/>
        </p:nvSpPr>
        <p:spPr bwMode="auto">
          <a:xfrm>
            <a:off x="663575" y="3357563"/>
            <a:ext cx="8229600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45720" anchor="ctr"/>
          <a:lstStyle/>
          <a:p>
            <a:pPr eaLnBrk="0" hangingPunct="0"/>
            <a:r>
              <a:rPr lang="en-US" sz="4500" b="1">
                <a:solidFill>
                  <a:srgbClr val="FFC800"/>
                </a:solidFill>
                <a:latin typeface="Corbel" pitchFamily="34" charset="0"/>
              </a:rPr>
              <a:t>4IT445 – Komponenty UI, Mail</a:t>
            </a:r>
            <a:endParaRPr lang="cs-CZ" sz="4500" b="1">
              <a:solidFill>
                <a:srgbClr val="FFC800"/>
              </a:solidFill>
              <a:latin typeface="Corbe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satMod val="150000"/>
                  </a:schemeClr>
                </a:solidFill>
              </a:rPr>
              <a:t>Osnova</a:t>
            </a:r>
            <a:endParaRPr lang="cs-CZ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536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1825" indent="-514350" eaLnBrk="1" hangingPunct="1">
              <a:spcBef>
                <a:spcPts val="1800"/>
              </a:spcBef>
              <a:spcAft>
                <a:spcPts val="600"/>
              </a:spcAft>
              <a:buFont typeface="Corbel" pitchFamily="34" charset="0"/>
              <a:buAutoNum type="arabicPeriod"/>
            </a:pPr>
            <a:r>
              <a:rPr lang="cs-CZ" sz="3600" smtClean="0"/>
              <a:t>Zend_Navigation</a:t>
            </a:r>
          </a:p>
          <a:p>
            <a:pPr marL="631825" indent="-514350" eaLnBrk="1" hangingPunct="1">
              <a:spcBef>
                <a:spcPts val="1800"/>
              </a:spcBef>
              <a:spcAft>
                <a:spcPts val="600"/>
              </a:spcAft>
              <a:buFont typeface="Corbel" pitchFamily="34" charset="0"/>
              <a:buAutoNum type="arabicPeriod"/>
            </a:pPr>
            <a:r>
              <a:rPr lang="cs-CZ" sz="3600" smtClean="0"/>
              <a:t>Zend_Paginator</a:t>
            </a:r>
          </a:p>
          <a:p>
            <a:pPr marL="631825" indent="-514350" eaLnBrk="1" hangingPunct="1">
              <a:spcBef>
                <a:spcPts val="1800"/>
              </a:spcBef>
              <a:spcAft>
                <a:spcPts val="600"/>
              </a:spcAft>
              <a:buFont typeface="Corbel" pitchFamily="34" charset="0"/>
              <a:buAutoNum type="arabicPeriod"/>
            </a:pPr>
            <a:r>
              <a:rPr lang="en-US" sz="3600" smtClean="0"/>
              <a:t>Zend_Mail</a:t>
            </a:r>
            <a:endParaRPr lang="cs-CZ" sz="360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502B72-679F-4C37-A3D2-6E73C8E0A33B}" type="slidenum">
              <a:rPr lang="cs-CZ"/>
              <a:pPr>
                <a:defRPr/>
              </a:pPr>
              <a:t>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 smtClean="0">
                <a:solidFill>
                  <a:schemeClr val="accent1">
                    <a:satMod val="150000"/>
                  </a:schemeClr>
                </a:solidFill>
              </a:rPr>
              <a:t>Zend</a:t>
            </a:r>
            <a:r>
              <a:rPr lang="cs-CZ" dirty="0" smtClean="0">
                <a:solidFill>
                  <a:schemeClr val="accent1">
                    <a:satMod val="150000"/>
                  </a:schemeClr>
                </a:solidFill>
              </a:rPr>
              <a:t>_</a:t>
            </a:r>
            <a:r>
              <a:rPr lang="cs-CZ" dirty="0" err="1" smtClean="0">
                <a:solidFill>
                  <a:schemeClr val="accent1">
                    <a:satMod val="150000"/>
                  </a:schemeClr>
                </a:solidFill>
              </a:rPr>
              <a:t>Navigation</a:t>
            </a:r>
            <a:endParaRPr lang="cs-CZ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6386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4940300"/>
          </a:xfrm>
        </p:spPr>
        <p:txBody>
          <a:bodyPr/>
          <a:lstStyle/>
          <a:p>
            <a:pPr eaLnBrk="1" hangingPunct="1">
              <a:spcBef>
                <a:spcPts val="1800"/>
              </a:spcBef>
              <a:spcAft>
                <a:spcPts val="600"/>
              </a:spcAft>
            </a:pPr>
            <a:r>
              <a:rPr lang="cs-CZ" sz="2400" smtClean="0"/>
              <a:t>Zend komponenta sloužící pro </a:t>
            </a:r>
            <a:r>
              <a:rPr lang="cs-CZ" sz="2400" b="1" smtClean="0"/>
              <a:t>práci se stromovými strukturami, jejichž účelem je navigace</a:t>
            </a:r>
          </a:p>
          <a:p>
            <a:pPr lvl="1" eaLnBrk="1" hangingPunct="1">
              <a:spcBef>
                <a:spcPts val="600"/>
              </a:spcBef>
            </a:pPr>
            <a:r>
              <a:rPr lang="cs-CZ" sz="2000" smtClean="0"/>
              <a:t>např. menu, drobečková navigace, mapa stránek atd.</a:t>
            </a:r>
          </a:p>
          <a:p>
            <a:pPr eaLnBrk="1" hangingPunct="1">
              <a:spcBef>
                <a:spcPts val="1800"/>
              </a:spcBef>
              <a:spcAft>
                <a:spcPts val="600"/>
              </a:spcAft>
            </a:pPr>
            <a:r>
              <a:rPr lang="cs-CZ" sz="2400" smtClean="0"/>
              <a:t>navigace sestává z objektů stránek a kontejnerů stránek, které jsou schopny takto vytvářet hierarchický strom</a:t>
            </a:r>
          </a:p>
          <a:p>
            <a:pPr eaLnBrk="1" hangingPunct="1">
              <a:spcBef>
                <a:spcPts val="1800"/>
              </a:spcBef>
              <a:spcAft>
                <a:spcPts val="600"/>
              </a:spcAft>
            </a:pPr>
            <a:r>
              <a:rPr lang="cs-CZ" sz="2400" smtClean="0"/>
              <a:t>v rámci view se navigace využívá prostřednictvím </a:t>
            </a:r>
            <a:r>
              <a:rPr lang="cs-CZ" sz="2400" i="1" smtClean="0"/>
              <a:t>navigation view helperů</a:t>
            </a:r>
          </a:p>
          <a:p>
            <a:pPr lvl="1" eaLnBrk="1" hangingPunct="1">
              <a:spcBef>
                <a:spcPts val="600"/>
              </a:spcBef>
            </a:pPr>
            <a:r>
              <a:rPr lang="cs-CZ" sz="2000" smtClean="0">
                <a:hlinkClick r:id="rId2"/>
              </a:rPr>
              <a:t>http://framework.zend.com/manual/en/zend.view.helpers.html#zend.view.helpers.initial.navigation</a:t>
            </a:r>
            <a:endParaRPr lang="cs-CZ" sz="2000" smtClean="0"/>
          </a:p>
          <a:p>
            <a:pPr eaLnBrk="1" hangingPunct="1">
              <a:spcBef>
                <a:spcPts val="1800"/>
              </a:spcBef>
              <a:spcAft>
                <a:spcPts val="600"/>
              </a:spcAft>
            </a:pPr>
            <a:r>
              <a:rPr lang="cs-CZ" sz="2200" smtClean="0">
                <a:hlinkClick r:id="rId3"/>
              </a:rPr>
              <a:t>http://framework.zend.com/manual/en/zend.navigation.html</a:t>
            </a:r>
            <a:endParaRPr lang="cs-CZ" sz="220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A28411-40F4-490C-9DFF-CE7CDC7BFE3E}" type="slidenum">
              <a:rPr lang="cs-CZ"/>
              <a:pPr>
                <a:defRPr/>
              </a:pPr>
              <a:t>3</a:t>
            </a:fld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 smtClean="0">
                <a:solidFill>
                  <a:schemeClr val="accent1">
                    <a:satMod val="150000"/>
                  </a:schemeClr>
                </a:solidFill>
              </a:rPr>
              <a:t>Zend</a:t>
            </a:r>
            <a:r>
              <a:rPr lang="cs-CZ" dirty="0" smtClean="0">
                <a:solidFill>
                  <a:schemeClr val="accent1">
                    <a:satMod val="150000"/>
                  </a:schemeClr>
                </a:solidFill>
              </a:rPr>
              <a:t>_</a:t>
            </a:r>
            <a:r>
              <a:rPr lang="cs-CZ" dirty="0" err="1" smtClean="0">
                <a:solidFill>
                  <a:schemeClr val="accent1">
                    <a:satMod val="150000"/>
                  </a:schemeClr>
                </a:solidFill>
              </a:rPr>
              <a:t>Paginator</a:t>
            </a:r>
            <a:endParaRPr lang="cs-CZ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7410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4940300"/>
          </a:xfrm>
        </p:spPr>
        <p:txBody>
          <a:bodyPr/>
          <a:lstStyle/>
          <a:p>
            <a:pPr eaLnBrk="1" hangingPunct="1">
              <a:spcBef>
                <a:spcPts val="1800"/>
              </a:spcBef>
              <a:spcAft>
                <a:spcPts val="600"/>
              </a:spcAft>
            </a:pPr>
            <a:r>
              <a:rPr lang="cs-CZ" sz="2400" smtClean="0"/>
              <a:t>Zend komponenta sloužící pro generování standardního </a:t>
            </a:r>
            <a:r>
              <a:rPr lang="cs-CZ" sz="2400" b="1" smtClean="0"/>
              <a:t>stránkování seznamu dat</a:t>
            </a:r>
          </a:p>
          <a:p>
            <a:pPr eaLnBrk="1" hangingPunct="1">
              <a:spcBef>
                <a:spcPts val="1800"/>
              </a:spcBef>
              <a:spcAft>
                <a:spcPts val="600"/>
              </a:spcAft>
            </a:pPr>
            <a:r>
              <a:rPr lang="cs-CZ" sz="2400" smtClean="0"/>
              <a:t>samotné stránkování by mělo být ve zvláštní view, přičemž do vybrané doménové view je vkládáno prostřednictvím </a:t>
            </a:r>
            <a:r>
              <a:rPr lang="cs-CZ" sz="2400" i="1" smtClean="0"/>
              <a:t>paginationControl view helperu</a:t>
            </a:r>
          </a:p>
          <a:p>
            <a:pPr eaLnBrk="1" hangingPunct="1">
              <a:spcBef>
                <a:spcPts val="1800"/>
              </a:spcBef>
              <a:spcAft>
                <a:spcPts val="600"/>
              </a:spcAft>
            </a:pPr>
            <a:r>
              <a:rPr lang="cs-CZ" sz="2400" smtClean="0">
                <a:hlinkClick r:id="rId2"/>
              </a:rPr>
              <a:t>http://framework.zend.com/manual/en/learning.paginator.html</a:t>
            </a:r>
            <a:endParaRPr lang="cs-CZ" sz="240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344C71-47F8-4375-B401-ADC83E22E465}" type="slidenum">
              <a:rPr lang="cs-CZ"/>
              <a:pPr>
                <a:defRPr/>
              </a:pPr>
              <a:t>4</a:t>
            </a:fld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  <a:noFill/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Zend_Mail</a:t>
            </a:r>
            <a:endParaRPr lang="cs-CZ" smtClean="0"/>
          </a:p>
        </p:txBody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komponenta slou</a:t>
            </a:r>
            <a:r>
              <a:rPr lang="cs-CZ" smtClean="0"/>
              <a:t>žící k odesílání e-mailů</a:t>
            </a:r>
          </a:p>
          <a:p>
            <a:endParaRPr lang="cs-CZ" smtClean="0"/>
          </a:p>
          <a:p>
            <a:r>
              <a:rPr lang="cs-CZ" smtClean="0"/>
              <a:t>jednoduché použití</a:t>
            </a:r>
          </a:p>
          <a:p>
            <a:r>
              <a:rPr lang="cs-CZ" smtClean="0"/>
              <a:t>umožňuje odesílat e-maily s přílohou</a:t>
            </a:r>
          </a:p>
          <a:p>
            <a:endParaRPr lang="cs-CZ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satMod val="150000"/>
                  </a:schemeClr>
                </a:solidFill>
              </a:rPr>
              <a:t>Úkoly</a:t>
            </a:r>
            <a:endParaRPr lang="cs-CZ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4940300"/>
          </a:xfrm>
        </p:spPr>
        <p:txBody>
          <a:bodyPr/>
          <a:lstStyle/>
          <a:p>
            <a:pPr eaLnBrk="1" hangingPunct="1">
              <a:spcBef>
                <a:spcPts val="1800"/>
              </a:spcBef>
              <a:spcAft>
                <a:spcPts val="600"/>
              </a:spcAft>
            </a:pPr>
            <a:r>
              <a:rPr lang="cs-CZ" sz="2400" smtClean="0"/>
              <a:t>přidejte další položky do menu</a:t>
            </a:r>
          </a:p>
          <a:p>
            <a:pPr eaLnBrk="1" hangingPunct="1">
              <a:spcBef>
                <a:spcPts val="1800"/>
              </a:spcBef>
              <a:spcAft>
                <a:spcPts val="600"/>
              </a:spcAft>
            </a:pPr>
            <a:r>
              <a:rPr lang="cs-CZ" sz="2400" smtClean="0"/>
              <a:t>načtěte do menu seznam kategorií produktů a zprovozněte filtrované výpisy produktů dle vybrané kategorie</a:t>
            </a:r>
          </a:p>
          <a:p>
            <a:pPr eaLnBrk="1" hangingPunct="1">
              <a:spcBef>
                <a:spcPts val="1800"/>
              </a:spcBef>
              <a:spcAft>
                <a:spcPts val="600"/>
              </a:spcAft>
            </a:pPr>
            <a:r>
              <a:rPr lang="cs-CZ" sz="2400" smtClean="0"/>
              <a:t>změňte počet vypisovaných produktů na stránku</a:t>
            </a:r>
            <a:endParaRPr lang="en-US" sz="2400" smtClean="0"/>
          </a:p>
          <a:p>
            <a:pPr eaLnBrk="1" hangingPunct="1">
              <a:spcBef>
                <a:spcPts val="1800"/>
              </a:spcBef>
              <a:spcAft>
                <a:spcPts val="600"/>
              </a:spcAft>
            </a:pPr>
            <a:endParaRPr lang="cs-CZ" sz="2400" smtClean="0"/>
          </a:p>
          <a:p>
            <a:pPr eaLnBrk="1" hangingPunct="1">
              <a:spcBef>
                <a:spcPts val="1800"/>
              </a:spcBef>
              <a:spcAft>
                <a:spcPts val="600"/>
              </a:spcAft>
            </a:pPr>
            <a:r>
              <a:rPr lang="en-US" sz="2400" smtClean="0"/>
              <a:t>po odesl</a:t>
            </a:r>
            <a:r>
              <a:rPr lang="cs-CZ" sz="2400" smtClean="0"/>
              <a:t>ání editačního formuláře zašlete notifikační mail a jako jeho přílohu dejte HTML soubor zobrazující detail tohoto produktu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269F81-F4EF-4476-83DA-E03C863833C7}" type="slidenum">
              <a:rPr lang="cs-CZ"/>
              <a:pPr>
                <a:defRPr/>
              </a:pPr>
              <a:t>6</a:t>
            </a:fld>
            <a:endParaRPr lang="cs-CZ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1263</TotalTime>
  <Words>155</Words>
  <Application>Microsoft Office PowerPoint</Application>
  <PresentationFormat>Předvádění na obrazovce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Šablona návrhu</vt:lpstr>
      </vt:variant>
      <vt:variant>
        <vt:i4>7</vt:i4>
      </vt:variant>
      <vt:variant>
        <vt:lpstr>Nadpisy snímků</vt:lpstr>
      </vt:variant>
      <vt:variant>
        <vt:i4>6</vt:i4>
      </vt:variant>
    </vt:vector>
  </HeadingPairs>
  <TitlesOfParts>
    <vt:vector size="19" baseType="lpstr">
      <vt:lpstr>Arial</vt:lpstr>
      <vt:lpstr>Corbel</vt:lpstr>
      <vt:lpstr>Wingdings 2</vt:lpstr>
      <vt:lpstr>Wingdings</vt:lpstr>
      <vt:lpstr>Wingdings 3</vt:lpstr>
      <vt:lpstr>Calibri</vt:lpstr>
      <vt:lpstr>Modul</vt:lpstr>
      <vt:lpstr>Modul</vt:lpstr>
      <vt:lpstr>Modul</vt:lpstr>
      <vt:lpstr>Modul</vt:lpstr>
      <vt:lpstr>Modul</vt:lpstr>
      <vt:lpstr>Modul</vt:lpstr>
      <vt:lpstr>Modul</vt:lpstr>
      <vt:lpstr>Snímek 1</vt:lpstr>
      <vt:lpstr>Snímek 2</vt:lpstr>
      <vt:lpstr>Snímek 3</vt:lpstr>
      <vt:lpstr>Snímek 4</vt:lpstr>
      <vt:lpstr>Zend_Mail</vt:lpstr>
      <vt:lpstr>Snímek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4IT445 – Úvod</dc:title>
  <dc:creator>Lukas</dc:creator>
  <cp:lastModifiedBy>Jan Mittner</cp:lastModifiedBy>
  <cp:revision>479</cp:revision>
  <dcterms:created xsi:type="dcterms:W3CDTF">2009-03-29T14:40:02Z</dcterms:created>
  <dcterms:modified xsi:type="dcterms:W3CDTF">2011-12-07T19:19:12Z</dcterms:modified>
</cp:coreProperties>
</file>